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4"/>
    <p:sldId id="257" r:id="rId45"/>
    <p:sldId id="258" r:id="rId46"/>
    <p:sldId id="259" r:id="rId47"/>
    <p:sldId id="260" r:id="rId48"/>
    <p:sldId id="261" r:id="rId49"/>
    <p:sldId id="262" r:id="rId50"/>
    <p:sldId id="263" r:id="rId51"/>
    <p:sldId id="264"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Josefin Sans" charset="1" panose="00000500000000000000"/>
      <p:regular r:id="rId16"/>
    </p:embeddedFont>
    <p:embeddedFont>
      <p:font typeface="Josefin Sans Bold" charset="1" panose="00000800000000000000"/>
      <p:regular r:id="rId17"/>
    </p:embeddedFont>
    <p:embeddedFont>
      <p:font typeface="Josefin Sans Italics" charset="1" panose="00000500000000000000"/>
      <p:regular r:id="rId18"/>
    </p:embeddedFont>
    <p:embeddedFont>
      <p:font typeface="Josefin Sans Bold Italics" charset="1" panose="00000800000000000000"/>
      <p:regular r:id="rId19"/>
    </p:embeddedFont>
    <p:embeddedFont>
      <p:font typeface="Josefin Sans Thin" charset="1" panose="00000300000000000000"/>
      <p:regular r:id="rId20"/>
    </p:embeddedFont>
    <p:embeddedFont>
      <p:font typeface="Josefin Sans Thin Italics" charset="1" panose="00000300000000000000"/>
      <p:regular r:id="rId21"/>
    </p:embeddedFont>
    <p:embeddedFont>
      <p:font typeface="Josefin Sans Light" charset="1" panose="00000400000000000000"/>
      <p:regular r:id="rId22"/>
    </p:embeddedFont>
    <p:embeddedFont>
      <p:font typeface="Josefin Sans Light Italics" charset="1" panose="00000400000000000000"/>
      <p:regular r:id="rId23"/>
    </p:embeddedFont>
    <p:embeddedFont>
      <p:font typeface="Josefin Sans Semi-Bold" charset="1" panose="00000700000000000000"/>
      <p:regular r:id="rId24"/>
    </p:embeddedFont>
    <p:embeddedFont>
      <p:font typeface="Josefin Sans Semi-Bold Italics" charset="1" panose="00000700000000000000"/>
      <p:regular r:id="rId25"/>
    </p:embeddedFont>
    <p:embeddedFont>
      <p:font typeface="Montserrat" charset="1" panose="00000500000000000000"/>
      <p:regular r:id="rId26"/>
    </p:embeddedFont>
    <p:embeddedFont>
      <p:font typeface="Montserrat Bold" charset="1" panose="00000800000000000000"/>
      <p:regular r:id="rId27"/>
    </p:embeddedFont>
    <p:embeddedFont>
      <p:font typeface="Montserrat Italics" charset="1" panose="00000500000000000000"/>
      <p:regular r:id="rId28"/>
    </p:embeddedFont>
    <p:embeddedFont>
      <p:font typeface="Montserrat Bold Italics" charset="1" panose="00000800000000000000"/>
      <p:regular r:id="rId29"/>
    </p:embeddedFont>
    <p:embeddedFont>
      <p:font typeface="Montserrat Thin" charset="1" panose="00000300000000000000"/>
      <p:regular r:id="rId30"/>
    </p:embeddedFont>
    <p:embeddedFont>
      <p:font typeface="Montserrat Thin Italics" charset="1" panose="00000300000000000000"/>
      <p:regular r:id="rId31"/>
    </p:embeddedFont>
    <p:embeddedFont>
      <p:font typeface="Montserrat Extra-Light" charset="1" panose="00000300000000000000"/>
      <p:regular r:id="rId32"/>
    </p:embeddedFont>
    <p:embeddedFont>
      <p:font typeface="Montserrat Extra-Light Italics" charset="1" panose="00000300000000000000"/>
      <p:regular r:id="rId33"/>
    </p:embeddedFont>
    <p:embeddedFont>
      <p:font typeface="Montserrat Light" charset="1" panose="00000400000000000000"/>
      <p:regular r:id="rId34"/>
    </p:embeddedFont>
    <p:embeddedFont>
      <p:font typeface="Montserrat Light Italics" charset="1" panose="00000400000000000000"/>
      <p:regular r:id="rId35"/>
    </p:embeddedFont>
    <p:embeddedFont>
      <p:font typeface="Montserrat Medium" charset="1" panose="00000600000000000000"/>
      <p:regular r:id="rId36"/>
    </p:embeddedFont>
    <p:embeddedFont>
      <p:font typeface="Montserrat Medium Italics" charset="1" panose="00000600000000000000"/>
      <p:regular r:id="rId37"/>
    </p:embeddedFont>
    <p:embeddedFont>
      <p:font typeface="Montserrat Semi-Bold" charset="1" panose="00000700000000000000"/>
      <p:regular r:id="rId38"/>
    </p:embeddedFont>
    <p:embeddedFont>
      <p:font typeface="Montserrat Semi-Bold Italics" charset="1" panose="00000700000000000000"/>
      <p:regular r:id="rId39"/>
    </p:embeddedFont>
    <p:embeddedFont>
      <p:font typeface="Montserrat Ultra-Bold" charset="1" panose="00000900000000000000"/>
      <p:regular r:id="rId40"/>
    </p:embeddedFont>
    <p:embeddedFont>
      <p:font typeface="Montserrat Ultra-Bold Italics" charset="1" panose="00000900000000000000"/>
      <p:regular r:id="rId41"/>
    </p:embeddedFont>
    <p:embeddedFont>
      <p:font typeface="Montserrat Heavy" charset="1" panose="00000A00000000000000"/>
      <p:regular r:id="rId42"/>
    </p:embeddedFont>
    <p:embeddedFont>
      <p:font typeface="Montserrat Heavy Italics" charset="1" panose="00000A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slides/slide1.xml" Type="http://schemas.openxmlformats.org/officeDocument/2006/relationships/slide"/><Relationship Id="rId45" Target="slides/slide2.xml" Type="http://schemas.openxmlformats.org/officeDocument/2006/relationships/slide"/><Relationship Id="rId46" Target="slides/slide3.xml" Type="http://schemas.openxmlformats.org/officeDocument/2006/relationships/slide"/><Relationship Id="rId47" Target="slides/slide4.xml" Type="http://schemas.openxmlformats.org/officeDocument/2006/relationships/slide"/><Relationship Id="rId48" Target="slides/slide5.xml" Type="http://schemas.openxmlformats.org/officeDocument/2006/relationships/slide"/><Relationship Id="rId49" Target="slides/slide6.xml" Type="http://schemas.openxmlformats.org/officeDocument/2006/relationships/slide"/><Relationship Id="rId5" Target="tableStyles.xml" Type="http://schemas.openxmlformats.org/officeDocument/2006/relationships/tableStyles"/><Relationship Id="rId50" Target="slides/slide7.xml" Type="http://schemas.openxmlformats.org/officeDocument/2006/relationships/slide"/><Relationship Id="rId51" Target="slides/slide8.xml" Type="http://schemas.openxmlformats.org/officeDocument/2006/relationships/slide"/><Relationship Id="rId52" Target="slides/slide9.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https://www.ibm.com/topics/machine-learning" TargetMode="External" Type="http://schemas.openxmlformats.org/officeDocument/2006/relationships/hyperlink"/><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https://www.geeksforgeeks.org/logic-gates-definition-types-uses/" TargetMode="External" Type="http://schemas.openxmlformats.org/officeDocument/2006/relationships/hyperlink"/><Relationship Id="rId3" Target="../media/image9.png" Type="http://schemas.openxmlformats.org/officeDocument/2006/relationships/image"/><Relationship Id="rId4"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3193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015104"/>
            <a:ext cx="5988044" cy="6176868"/>
          </a:xfrm>
          <a:custGeom>
            <a:avLst/>
            <a:gdLst/>
            <a:ahLst/>
            <a:cxnLst/>
            <a:rect r="r" b="b" t="t" l="l"/>
            <a:pathLst>
              <a:path h="6176868" w="5988044">
                <a:moveTo>
                  <a:pt x="0" y="0"/>
                </a:moveTo>
                <a:lnTo>
                  <a:pt x="5988044" y="0"/>
                </a:lnTo>
                <a:lnTo>
                  <a:pt x="5988044" y="6176868"/>
                </a:lnTo>
                <a:lnTo>
                  <a:pt x="0" y="6176868"/>
                </a:lnTo>
                <a:lnTo>
                  <a:pt x="0" y="0"/>
                </a:lnTo>
                <a:close/>
              </a:path>
            </a:pathLst>
          </a:custGeom>
          <a:blipFill>
            <a:blip r:embed="rId2">
              <a:extLst>
                <a:ext uri="{96DAC541-7B7A-43D3-8B79-37D633B846F1}">
                  <asvg:svgBlip xmlns:asvg="http://schemas.microsoft.com/office/drawing/2016/SVG/main" r:embed="rId3"/>
                </a:ext>
              </a:extLst>
            </a:blip>
            <a:stretch>
              <a:fillRect l="0" t="0" r="-3153" b="0"/>
            </a:stretch>
          </a:blipFill>
        </p:spPr>
      </p:sp>
      <p:sp>
        <p:nvSpPr>
          <p:cNvPr name="Freeform 3" id="3"/>
          <p:cNvSpPr/>
          <p:nvPr/>
        </p:nvSpPr>
        <p:spPr>
          <a:xfrm flipH="false" flipV="false" rot="-5400000">
            <a:off x="16695837" y="-562581"/>
            <a:ext cx="501468" cy="2154744"/>
          </a:xfrm>
          <a:custGeom>
            <a:avLst/>
            <a:gdLst/>
            <a:ahLst/>
            <a:cxnLst/>
            <a:rect r="r" b="b" t="t" l="l"/>
            <a:pathLst>
              <a:path h="2154744" w="501468">
                <a:moveTo>
                  <a:pt x="0" y="0"/>
                </a:moveTo>
                <a:lnTo>
                  <a:pt x="501468" y="0"/>
                </a:lnTo>
                <a:lnTo>
                  <a:pt x="501468" y="2154744"/>
                </a:lnTo>
                <a:lnTo>
                  <a:pt x="0" y="21547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22475" y="7864742"/>
            <a:ext cx="501468" cy="2154744"/>
          </a:xfrm>
          <a:custGeom>
            <a:avLst/>
            <a:gdLst/>
            <a:ahLst/>
            <a:cxnLst/>
            <a:rect r="r" b="b" t="t" l="l"/>
            <a:pathLst>
              <a:path h="2154744" w="501468">
                <a:moveTo>
                  <a:pt x="0" y="0"/>
                </a:moveTo>
                <a:lnTo>
                  <a:pt x="501468" y="0"/>
                </a:lnTo>
                <a:lnTo>
                  <a:pt x="501468" y="2154744"/>
                </a:lnTo>
                <a:lnTo>
                  <a:pt x="0" y="21547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065862" y="8191972"/>
            <a:ext cx="2667627" cy="839090"/>
          </a:xfrm>
          <a:custGeom>
            <a:avLst/>
            <a:gdLst/>
            <a:ahLst/>
            <a:cxnLst/>
            <a:rect r="r" b="b" t="t" l="l"/>
            <a:pathLst>
              <a:path h="839090" w="2667627">
                <a:moveTo>
                  <a:pt x="0" y="0"/>
                </a:moveTo>
                <a:lnTo>
                  <a:pt x="2667627" y="0"/>
                </a:lnTo>
                <a:lnTo>
                  <a:pt x="2667627" y="839090"/>
                </a:lnTo>
                <a:lnTo>
                  <a:pt x="0" y="839090"/>
                </a:lnTo>
                <a:lnTo>
                  <a:pt x="0" y="0"/>
                </a:lnTo>
                <a:close/>
              </a:path>
            </a:pathLst>
          </a:custGeom>
          <a:blipFill>
            <a:blip r:embed="rId8">
              <a:alphaModFix amt="88000"/>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8749824" y="3730269"/>
            <a:ext cx="6456613" cy="2272665"/>
          </a:xfrm>
          <a:prstGeom prst="rect">
            <a:avLst/>
          </a:prstGeom>
        </p:spPr>
        <p:txBody>
          <a:bodyPr anchor="t" rtlCol="false" tIns="0" lIns="0" bIns="0" rIns="0">
            <a:spAutoFit/>
          </a:bodyPr>
          <a:lstStyle/>
          <a:p>
            <a:pPr marL="0" indent="0" lvl="0">
              <a:lnSpc>
                <a:spcPts val="8730"/>
              </a:lnSpc>
            </a:pPr>
            <a:r>
              <a:rPr lang="en-US" sz="9000" spc="-171">
                <a:solidFill>
                  <a:srgbClr val="FFFFFF"/>
                </a:solidFill>
                <a:latin typeface="Montserrat Ultra-Bold"/>
              </a:rPr>
              <a:t>DEEP LEARNING</a:t>
            </a:r>
          </a:p>
        </p:txBody>
      </p:sp>
      <p:sp>
        <p:nvSpPr>
          <p:cNvPr name="TextBox 7" id="7"/>
          <p:cNvSpPr txBox="true"/>
          <p:nvPr/>
        </p:nvSpPr>
        <p:spPr>
          <a:xfrm rot="0">
            <a:off x="11340177" y="8341500"/>
            <a:ext cx="2118997" cy="511460"/>
          </a:xfrm>
          <a:prstGeom prst="rect">
            <a:avLst/>
          </a:prstGeom>
        </p:spPr>
        <p:txBody>
          <a:bodyPr anchor="t" rtlCol="false" tIns="0" lIns="0" bIns="0" rIns="0">
            <a:spAutoFit/>
          </a:bodyPr>
          <a:lstStyle/>
          <a:p>
            <a:pPr marL="0" indent="0" lvl="0">
              <a:lnSpc>
                <a:spcPts val="4184"/>
              </a:lnSpc>
            </a:pPr>
            <a:r>
              <a:rPr lang="en-US" sz="3218" spc="-64">
                <a:solidFill>
                  <a:srgbClr val="13193D"/>
                </a:solidFill>
                <a:latin typeface="Josefin Sans"/>
              </a:rPr>
              <a:t>Let's Start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3193D"/>
        </a:solidFill>
      </p:bgPr>
    </p:bg>
    <p:spTree>
      <p:nvGrpSpPr>
        <p:cNvPr id="1" name=""/>
        <p:cNvGrpSpPr/>
        <p:nvPr/>
      </p:nvGrpSpPr>
      <p:grpSpPr>
        <a:xfrm>
          <a:off x="0" y="0"/>
          <a:ext cx="0" cy="0"/>
          <a:chOff x="0" y="0"/>
          <a:chExt cx="0" cy="0"/>
        </a:xfrm>
      </p:grpSpPr>
      <p:sp>
        <p:nvSpPr>
          <p:cNvPr name="TextBox 2" id="2"/>
          <p:cNvSpPr txBox="true"/>
          <p:nvPr/>
        </p:nvSpPr>
        <p:spPr>
          <a:xfrm rot="0">
            <a:off x="739679" y="2129613"/>
            <a:ext cx="8002081" cy="4953000"/>
          </a:xfrm>
          <a:prstGeom prst="rect">
            <a:avLst/>
          </a:prstGeom>
        </p:spPr>
        <p:txBody>
          <a:bodyPr anchor="t" rtlCol="false" tIns="0" lIns="0" bIns="0" rIns="0">
            <a:spAutoFit/>
          </a:bodyPr>
          <a:lstStyle/>
          <a:p>
            <a:pPr marL="0" indent="0" lvl="0">
              <a:lnSpc>
                <a:spcPts val="3900"/>
              </a:lnSpc>
            </a:pPr>
            <a:r>
              <a:rPr lang="en-US" sz="3000" spc="-60">
                <a:solidFill>
                  <a:srgbClr val="FFFFFF"/>
                </a:solidFill>
                <a:latin typeface="Josefin Sans"/>
              </a:rPr>
              <a:t>Deep learning is a subset of </a:t>
            </a:r>
            <a:r>
              <a:rPr lang="en-US" sz="3000" spc="-60" u="sng">
                <a:solidFill>
                  <a:srgbClr val="FFFFFF"/>
                </a:solidFill>
                <a:latin typeface="Josefin Sans"/>
                <a:hlinkClick r:id="rId2" tooltip="https://www.ibm.com/topics/machine-learning"/>
              </a:rPr>
              <a:t>machine learning</a:t>
            </a:r>
            <a:r>
              <a:rPr lang="en-US" sz="3000" spc="-60">
                <a:solidFill>
                  <a:srgbClr val="FFFFFF"/>
                </a:solidFill>
                <a:latin typeface="Josefin Sans"/>
              </a:rPr>
              <a:t>, which is essentially a neural network with three or more layers. These neural networks attempt to simulate the behavior of the human brain—albeit far from matching its ability—allowing it to “learn” from large amounts of data. While a neural network with a single layer can still make approximate predictions, additional hidden layers can help to optimize and refine for accuracy.</a:t>
            </a:r>
          </a:p>
        </p:txBody>
      </p:sp>
      <p:sp>
        <p:nvSpPr>
          <p:cNvPr name="Freeform 3" id="3"/>
          <p:cNvSpPr/>
          <p:nvPr/>
        </p:nvSpPr>
        <p:spPr>
          <a:xfrm flipH="false" flipV="false" rot="0">
            <a:off x="-948781" y="6792431"/>
            <a:ext cx="8115300" cy="3437936"/>
          </a:xfrm>
          <a:custGeom>
            <a:avLst/>
            <a:gdLst/>
            <a:ahLst/>
            <a:cxnLst/>
            <a:rect r="r" b="b" t="t" l="l"/>
            <a:pathLst>
              <a:path h="3437936" w="8115300">
                <a:moveTo>
                  <a:pt x="0" y="0"/>
                </a:moveTo>
                <a:lnTo>
                  <a:pt x="8115300" y="0"/>
                </a:lnTo>
                <a:lnTo>
                  <a:pt x="8115300" y="3437936"/>
                </a:lnTo>
                <a:lnTo>
                  <a:pt x="0" y="3437936"/>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1121481" y="56633"/>
            <a:ext cx="8115300" cy="3437936"/>
          </a:xfrm>
          <a:custGeom>
            <a:avLst/>
            <a:gdLst/>
            <a:ahLst/>
            <a:cxnLst/>
            <a:rect r="r" b="b" t="t" l="l"/>
            <a:pathLst>
              <a:path h="3437936" w="8115300">
                <a:moveTo>
                  <a:pt x="0" y="3437936"/>
                </a:moveTo>
                <a:lnTo>
                  <a:pt x="8115300" y="3437936"/>
                </a:lnTo>
                <a:lnTo>
                  <a:pt x="8115300" y="0"/>
                </a:lnTo>
                <a:lnTo>
                  <a:pt x="0" y="0"/>
                </a:lnTo>
                <a:lnTo>
                  <a:pt x="0" y="3437936"/>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44000" y="3915431"/>
            <a:ext cx="7519658" cy="4154790"/>
          </a:xfrm>
          <a:custGeom>
            <a:avLst/>
            <a:gdLst/>
            <a:ahLst/>
            <a:cxnLst/>
            <a:rect r="r" b="b" t="t" l="l"/>
            <a:pathLst>
              <a:path h="4154790" w="7519658">
                <a:moveTo>
                  <a:pt x="0" y="0"/>
                </a:moveTo>
                <a:lnTo>
                  <a:pt x="7519658" y="0"/>
                </a:lnTo>
                <a:lnTo>
                  <a:pt x="7519658" y="4154791"/>
                </a:lnTo>
                <a:lnTo>
                  <a:pt x="0" y="4154791"/>
                </a:lnTo>
                <a:lnTo>
                  <a:pt x="0" y="0"/>
                </a:lnTo>
                <a:close/>
              </a:path>
            </a:pathLst>
          </a:custGeom>
          <a:blipFill>
            <a:blip r:embed="rId5"/>
            <a:stretch>
              <a:fillRect l="0" t="0" r="0" b="0"/>
            </a:stretch>
          </a:blipFill>
        </p:spPr>
      </p:sp>
      <p:sp>
        <p:nvSpPr>
          <p:cNvPr name="TextBox 6" id="6"/>
          <p:cNvSpPr txBox="true"/>
          <p:nvPr/>
        </p:nvSpPr>
        <p:spPr>
          <a:xfrm rot="0">
            <a:off x="739679" y="1028700"/>
            <a:ext cx="8002081" cy="762000"/>
          </a:xfrm>
          <a:prstGeom prst="rect">
            <a:avLst/>
          </a:prstGeom>
        </p:spPr>
        <p:txBody>
          <a:bodyPr anchor="t" rtlCol="false" tIns="0" lIns="0" bIns="0" rIns="0">
            <a:spAutoFit/>
          </a:bodyPr>
          <a:lstStyle/>
          <a:p>
            <a:pPr marL="0" indent="0" lvl="0">
              <a:lnSpc>
                <a:spcPts val="6000"/>
              </a:lnSpc>
              <a:spcBef>
                <a:spcPct val="0"/>
              </a:spcBef>
            </a:pPr>
            <a:r>
              <a:rPr lang="en-US" sz="5000" spc="-95">
                <a:solidFill>
                  <a:srgbClr val="FFFFFF"/>
                </a:solidFill>
                <a:latin typeface="Montserrat Semi-Bold"/>
              </a:rPr>
              <a:t>What is Deep Learning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3193D"/>
        </a:solidFill>
      </p:bgPr>
    </p:bg>
    <p:spTree>
      <p:nvGrpSpPr>
        <p:cNvPr id="1" name=""/>
        <p:cNvGrpSpPr/>
        <p:nvPr/>
      </p:nvGrpSpPr>
      <p:grpSpPr>
        <a:xfrm>
          <a:off x="0" y="0"/>
          <a:ext cx="0" cy="0"/>
          <a:chOff x="0" y="0"/>
          <a:chExt cx="0" cy="0"/>
        </a:xfrm>
      </p:grpSpPr>
      <p:sp>
        <p:nvSpPr>
          <p:cNvPr name="TextBox 2" id="2"/>
          <p:cNvSpPr txBox="true"/>
          <p:nvPr/>
        </p:nvSpPr>
        <p:spPr>
          <a:xfrm rot="0">
            <a:off x="1414599" y="3283812"/>
            <a:ext cx="6258045" cy="4442460"/>
          </a:xfrm>
          <a:prstGeom prst="rect">
            <a:avLst/>
          </a:prstGeom>
        </p:spPr>
        <p:txBody>
          <a:bodyPr anchor="t" rtlCol="false" tIns="0" lIns="0" bIns="0" rIns="0">
            <a:spAutoFit/>
          </a:bodyPr>
          <a:lstStyle/>
          <a:p>
            <a:pPr>
              <a:lnSpc>
                <a:spcPts val="5040"/>
              </a:lnSpc>
            </a:pPr>
            <a:r>
              <a:rPr lang="en-US" sz="3600">
                <a:solidFill>
                  <a:srgbClr val="FFFFFF"/>
                </a:solidFill>
                <a:latin typeface="Josefin Sans"/>
              </a:rPr>
              <a:t>•Perceptron network can implement any type of logical function</a:t>
            </a:r>
          </a:p>
          <a:p>
            <a:pPr>
              <a:lnSpc>
                <a:spcPts val="5040"/>
              </a:lnSpc>
            </a:pPr>
            <a:r>
              <a:rPr lang="en-US" sz="3600">
                <a:solidFill>
                  <a:srgbClr val="FFFFFF"/>
                </a:solidFill>
                <a:latin typeface="Josefin Sans"/>
              </a:rPr>
              <a:t>We can devise algorithms that can tune the weights and biases of a network of an artificial neurons.</a:t>
            </a:r>
          </a:p>
        </p:txBody>
      </p:sp>
      <p:sp>
        <p:nvSpPr>
          <p:cNvPr name="TextBox 3" id="3"/>
          <p:cNvSpPr txBox="true"/>
          <p:nvPr/>
        </p:nvSpPr>
        <p:spPr>
          <a:xfrm rot="0">
            <a:off x="8937259" y="1009650"/>
            <a:ext cx="8023874" cy="3086100"/>
          </a:xfrm>
          <a:prstGeom prst="rect">
            <a:avLst/>
          </a:prstGeom>
        </p:spPr>
        <p:txBody>
          <a:bodyPr anchor="t" rtlCol="false" tIns="0" lIns="0" bIns="0" rIns="0">
            <a:spAutoFit/>
          </a:bodyPr>
          <a:lstStyle/>
          <a:p>
            <a:pPr algn="r">
              <a:lnSpc>
                <a:spcPts val="12299"/>
              </a:lnSpc>
            </a:pPr>
            <a:r>
              <a:rPr lang="en-US" sz="9999">
                <a:solidFill>
                  <a:srgbClr val="FFFFFF"/>
                </a:solidFill>
                <a:latin typeface="Montserrat Ultra-Bold"/>
              </a:rPr>
              <a:t>Perceptron Network</a:t>
            </a:r>
          </a:p>
        </p:txBody>
      </p:sp>
      <p:sp>
        <p:nvSpPr>
          <p:cNvPr name="Freeform 4" id="4"/>
          <p:cNvSpPr/>
          <p:nvPr/>
        </p:nvSpPr>
        <p:spPr>
          <a:xfrm flipH="false" flipV="false" rot="0">
            <a:off x="12996392" y="5538379"/>
            <a:ext cx="3964741" cy="3964741"/>
          </a:xfrm>
          <a:custGeom>
            <a:avLst/>
            <a:gdLst/>
            <a:ahLst/>
            <a:cxnLst/>
            <a:rect r="r" b="b" t="t" l="l"/>
            <a:pathLst>
              <a:path h="3964741" w="3964741">
                <a:moveTo>
                  <a:pt x="0" y="0"/>
                </a:moveTo>
                <a:lnTo>
                  <a:pt x="3964740" y="0"/>
                </a:lnTo>
                <a:lnTo>
                  <a:pt x="3964740" y="3964741"/>
                </a:lnTo>
                <a:lnTo>
                  <a:pt x="0" y="3964741"/>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094547" y="5538379"/>
            <a:ext cx="3964741" cy="3964741"/>
          </a:xfrm>
          <a:custGeom>
            <a:avLst/>
            <a:gdLst/>
            <a:ahLst/>
            <a:cxnLst/>
            <a:rect r="r" b="b" t="t" l="l"/>
            <a:pathLst>
              <a:path h="3964741" w="3964741">
                <a:moveTo>
                  <a:pt x="0" y="0"/>
                </a:moveTo>
                <a:lnTo>
                  <a:pt x="3964741" y="0"/>
                </a:lnTo>
                <a:lnTo>
                  <a:pt x="3964741" y="3964741"/>
                </a:lnTo>
                <a:lnTo>
                  <a:pt x="0" y="3964741"/>
                </a:lnTo>
                <a:lnTo>
                  <a:pt x="0" y="0"/>
                </a:lnTo>
                <a:close/>
              </a:path>
            </a:pathLst>
          </a:custGeom>
          <a:blipFill>
            <a:blip r:embed="rId4">
              <a:alphaModFix amt="9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997836" y="5538379"/>
            <a:ext cx="3964741" cy="3964741"/>
          </a:xfrm>
          <a:custGeom>
            <a:avLst/>
            <a:gdLst/>
            <a:ahLst/>
            <a:cxnLst/>
            <a:rect r="r" b="b" t="t" l="l"/>
            <a:pathLst>
              <a:path h="3964741" w="3964741">
                <a:moveTo>
                  <a:pt x="0" y="0"/>
                </a:moveTo>
                <a:lnTo>
                  <a:pt x="3964740" y="0"/>
                </a:lnTo>
                <a:lnTo>
                  <a:pt x="3964740" y="3964741"/>
                </a:lnTo>
                <a:lnTo>
                  <a:pt x="0" y="3964741"/>
                </a:lnTo>
                <a:lnTo>
                  <a:pt x="0" y="0"/>
                </a:lnTo>
                <a:close/>
              </a:path>
            </a:pathLst>
          </a:custGeom>
          <a:blipFill>
            <a:blip r:embed="rId4">
              <a:alphaModFix amt="9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163866" y="-497892"/>
            <a:ext cx="501468" cy="2154744"/>
          </a:xfrm>
          <a:custGeom>
            <a:avLst/>
            <a:gdLst/>
            <a:ahLst/>
            <a:cxnLst/>
            <a:rect r="r" b="b" t="t" l="l"/>
            <a:pathLst>
              <a:path h="2154744" w="501468">
                <a:moveTo>
                  <a:pt x="0" y="0"/>
                </a:moveTo>
                <a:lnTo>
                  <a:pt x="501467" y="0"/>
                </a:lnTo>
                <a:lnTo>
                  <a:pt x="501467" y="2154744"/>
                </a:lnTo>
                <a:lnTo>
                  <a:pt x="0" y="21547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true" rot="0">
            <a:off x="337227" y="7767210"/>
            <a:ext cx="501468" cy="2154744"/>
          </a:xfrm>
          <a:custGeom>
            <a:avLst/>
            <a:gdLst/>
            <a:ahLst/>
            <a:cxnLst/>
            <a:rect r="r" b="b" t="t" l="l"/>
            <a:pathLst>
              <a:path h="2154744" w="501468">
                <a:moveTo>
                  <a:pt x="0" y="2154744"/>
                </a:moveTo>
                <a:lnTo>
                  <a:pt x="501468" y="2154744"/>
                </a:lnTo>
                <a:lnTo>
                  <a:pt x="501468" y="0"/>
                </a:lnTo>
                <a:lnTo>
                  <a:pt x="0" y="0"/>
                </a:lnTo>
                <a:lnTo>
                  <a:pt x="0" y="2154744"/>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3193D"/>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8002081" cy="2114550"/>
          </a:xfrm>
          <a:prstGeom prst="rect">
            <a:avLst/>
          </a:prstGeom>
        </p:spPr>
        <p:txBody>
          <a:bodyPr anchor="t" rtlCol="false" tIns="0" lIns="0" bIns="0" rIns="0">
            <a:spAutoFit/>
          </a:bodyPr>
          <a:lstStyle/>
          <a:p>
            <a:pPr marL="0" indent="0" lvl="0">
              <a:lnSpc>
                <a:spcPts val="8399"/>
              </a:lnSpc>
              <a:spcBef>
                <a:spcPct val="0"/>
              </a:spcBef>
            </a:pPr>
            <a:r>
              <a:rPr lang="en-US" sz="6999" spc="-132">
                <a:solidFill>
                  <a:srgbClr val="FFFFFF"/>
                </a:solidFill>
                <a:latin typeface="Montserrat Semi-Bold"/>
              </a:rPr>
              <a:t>Single Layer Perceptron</a:t>
            </a:r>
          </a:p>
        </p:txBody>
      </p:sp>
      <p:sp>
        <p:nvSpPr>
          <p:cNvPr name="TextBox 3" id="3"/>
          <p:cNvSpPr txBox="true"/>
          <p:nvPr/>
        </p:nvSpPr>
        <p:spPr>
          <a:xfrm rot="0">
            <a:off x="1028700" y="3820631"/>
            <a:ext cx="8002081" cy="2971800"/>
          </a:xfrm>
          <a:prstGeom prst="rect">
            <a:avLst/>
          </a:prstGeom>
        </p:spPr>
        <p:txBody>
          <a:bodyPr anchor="t" rtlCol="false" tIns="0" lIns="0" bIns="0" rIns="0">
            <a:spAutoFit/>
          </a:bodyPr>
          <a:lstStyle/>
          <a:p>
            <a:pPr marL="0" indent="0" lvl="0">
              <a:lnSpc>
                <a:spcPts val="3900"/>
              </a:lnSpc>
            </a:pPr>
            <a:r>
              <a:rPr lang="en-US" sz="3000" spc="-60">
                <a:solidFill>
                  <a:srgbClr val="FFFFFF"/>
                </a:solidFill>
                <a:latin typeface="Josefin Sans"/>
              </a:rPr>
              <a:t>It is one of the oldest and first introduced neural networks. It was proposed by </a:t>
            </a:r>
            <a:r>
              <a:rPr lang="en-US" sz="3000" spc="-60">
                <a:solidFill>
                  <a:srgbClr val="FFFFFF"/>
                </a:solidFill>
                <a:latin typeface="Josefin Sans"/>
              </a:rPr>
              <a:t>Frank Rosenblatt in 1958. Perceptron is also known as an artificial neural network. Perceptron is mainly used to compute the </a:t>
            </a:r>
            <a:r>
              <a:rPr lang="en-US" sz="3000" spc="-60" u="sng">
                <a:solidFill>
                  <a:srgbClr val="FFFFFF"/>
                </a:solidFill>
                <a:latin typeface="Josefin Sans Medium"/>
                <a:hlinkClick r:id="rId2" tooltip="https://www.geeksforgeeks.org/logic-gates-definition-types-uses/"/>
              </a:rPr>
              <a:t>logical gate</a:t>
            </a:r>
            <a:r>
              <a:rPr lang="en-US" sz="3000" spc="-60">
                <a:solidFill>
                  <a:srgbClr val="FFFFFF"/>
                </a:solidFill>
                <a:latin typeface="Josefin Sans"/>
              </a:rPr>
              <a:t> like AND, OR, and NOR which has binary input and binary output.</a:t>
            </a:r>
          </a:p>
        </p:txBody>
      </p:sp>
      <p:sp>
        <p:nvSpPr>
          <p:cNvPr name="Freeform 4" id="4"/>
          <p:cNvSpPr/>
          <p:nvPr/>
        </p:nvSpPr>
        <p:spPr>
          <a:xfrm flipH="false" flipV="false" rot="0">
            <a:off x="-948781" y="6792431"/>
            <a:ext cx="8115300" cy="3437936"/>
          </a:xfrm>
          <a:custGeom>
            <a:avLst/>
            <a:gdLst/>
            <a:ahLst/>
            <a:cxnLst/>
            <a:rect r="r" b="b" t="t" l="l"/>
            <a:pathLst>
              <a:path h="3437936" w="8115300">
                <a:moveTo>
                  <a:pt x="0" y="0"/>
                </a:moveTo>
                <a:lnTo>
                  <a:pt x="8115300" y="0"/>
                </a:lnTo>
                <a:lnTo>
                  <a:pt x="8115300" y="3437936"/>
                </a:lnTo>
                <a:lnTo>
                  <a:pt x="0" y="3437936"/>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0">
            <a:off x="11121481" y="56633"/>
            <a:ext cx="8115300" cy="3437936"/>
          </a:xfrm>
          <a:custGeom>
            <a:avLst/>
            <a:gdLst/>
            <a:ahLst/>
            <a:cxnLst/>
            <a:rect r="r" b="b" t="t" l="l"/>
            <a:pathLst>
              <a:path h="3437936" w="8115300">
                <a:moveTo>
                  <a:pt x="0" y="3437936"/>
                </a:moveTo>
                <a:lnTo>
                  <a:pt x="8115300" y="3437936"/>
                </a:lnTo>
                <a:lnTo>
                  <a:pt x="8115300" y="0"/>
                </a:lnTo>
                <a:lnTo>
                  <a:pt x="0" y="0"/>
                </a:lnTo>
                <a:lnTo>
                  <a:pt x="0" y="3437936"/>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3193D"/>
        </a:solidFill>
      </p:bgPr>
    </p:bg>
    <p:spTree>
      <p:nvGrpSpPr>
        <p:cNvPr id="1" name=""/>
        <p:cNvGrpSpPr/>
        <p:nvPr/>
      </p:nvGrpSpPr>
      <p:grpSpPr>
        <a:xfrm>
          <a:off x="0" y="0"/>
          <a:ext cx="0" cy="0"/>
          <a:chOff x="0" y="0"/>
          <a:chExt cx="0" cy="0"/>
        </a:xfrm>
      </p:grpSpPr>
      <p:sp>
        <p:nvSpPr>
          <p:cNvPr name="TextBox 2" id="2"/>
          <p:cNvSpPr txBox="true"/>
          <p:nvPr/>
        </p:nvSpPr>
        <p:spPr>
          <a:xfrm rot="0">
            <a:off x="956514" y="3358084"/>
            <a:ext cx="6782809" cy="990600"/>
          </a:xfrm>
          <a:prstGeom prst="rect">
            <a:avLst/>
          </a:prstGeom>
        </p:spPr>
        <p:txBody>
          <a:bodyPr anchor="t" rtlCol="false" tIns="0" lIns="0" bIns="0" rIns="0">
            <a:spAutoFit/>
          </a:bodyPr>
          <a:lstStyle/>
          <a:p>
            <a:pPr marL="647700" indent="-323850" lvl="1">
              <a:lnSpc>
                <a:spcPts val="3900"/>
              </a:lnSpc>
              <a:buFont typeface="Arial"/>
              <a:buChar char="•"/>
            </a:pPr>
            <a:r>
              <a:rPr lang="en-US" sz="3000" spc="-60">
                <a:solidFill>
                  <a:srgbClr val="FFFFFF"/>
                </a:solidFill>
                <a:latin typeface="Josefin Sans"/>
              </a:rPr>
              <a:t>Takes input from the input layer</a:t>
            </a:r>
          </a:p>
          <a:p>
            <a:pPr marL="0" indent="0" lvl="0">
              <a:lnSpc>
                <a:spcPts val="3900"/>
              </a:lnSpc>
            </a:pPr>
          </a:p>
        </p:txBody>
      </p:sp>
      <p:sp>
        <p:nvSpPr>
          <p:cNvPr name="Freeform 3" id="3"/>
          <p:cNvSpPr/>
          <p:nvPr/>
        </p:nvSpPr>
        <p:spPr>
          <a:xfrm flipH="false" flipV="false" rot="0">
            <a:off x="183949" y="2887628"/>
            <a:ext cx="772565" cy="1242429"/>
          </a:xfrm>
          <a:custGeom>
            <a:avLst/>
            <a:gdLst/>
            <a:ahLst/>
            <a:cxnLst/>
            <a:rect r="r" b="b" t="t" l="l"/>
            <a:pathLst>
              <a:path h="1242429" w="772565">
                <a:moveTo>
                  <a:pt x="0" y="0"/>
                </a:moveTo>
                <a:lnTo>
                  <a:pt x="772565" y="0"/>
                </a:lnTo>
                <a:lnTo>
                  <a:pt x="772565" y="1242430"/>
                </a:lnTo>
                <a:lnTo>
                  <a:pt x="0" y="12424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83949" y="4682059"/>
            <a:ext cx="772565" cy="1242429"/>
          </a:xfrm>
          <a:custGeom>
            <a:avLst/>
            <a:gdLst/>
            <a:ahLst/>
            <a:cxnLst/>
            <a:rect r="r" b="b" t="t" l="l"/>
            <a:pathLst>
              <a:path h="1242429" w="772565">
                <a:moveTo>
                  <a:pt x="0" y="0"/>
                </a:moveTo>
                <a:lnTo>
                  <a:pt x="772565" y="0"/>
                </a:lnTo>
                <a:lnTo>
                  <a:pt x="772565" y="1242429"/>
                </a:lnTo>
                <a:lnTo>
                  <a:pt x="0" y="12424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56514" y="6564570"/>
            <a:ext cx="6782809" cy="1485900"/>
          </a:xfrm>
          <a:prstGeom prst="rect">
            <a:avLst/>
          </a:prstGeom>
        </p:spPr>
        <p:txBody>
          <a:bodyPr anchor="t" rtlCol="false" tIns="0" lIns="0" bIns="0" rIns="0">
            <a:spAutoFit/>
          </a:bodyPr>
          <a:lstStyle/>
          <a:p>
            <a:pPr marL="647700" indent="-323850" lvl="1">
              <a:lnSpc>
                <a:spcPts val="3900"/>
              </a:lnSpc>
              <a:buFont typeface="Arial"/>
              <a:buChar char="•"/>
            </a:pPr>
            <a:r>
              <a:rPr lang="en-US" sz="3000" spc="-60">
                <a:solidFill>
                  <a:srgbClr val="FFFFFF"/>
                </a:solidFill>
                <a:latin typeface="Josefin Sans"/>
              </a:rPr>
              <a:t>Pass the sum to the nonlinear function to produce the output.</a:t>
            </a:r>
          </a:p>
          <a:p>
            <a:pPr marL="0" indent="0" lvl="0">
              <a:lnSpc>
                <a:spcPts val="3900"/>
              </a:lnSpc>
            </a:pPr>
          </a:p>
        </p:txBody>
      </p:sp>
      <p:sp>
        <p:nvSpPr>
          <p:cNvPr name="Freeform 6" id="6"/>
          <p:cNvSpPr/>
          <p:nvPr/>
        </p:nvSpPr>
        <p:spPr>
          <a:xfrm flipH="false" flipV="false" rot="0">
            <a:off x="183949" y="6403073"/>
            <a:ext cx="772565" cy="1242429"/>
          </a:xfrm>
          <a:custGeom>
            <a:avLst/>
            <a:gdLst/>
            <a:ahLst/>
            <a:cxnLst/>
            <a:rect r="r" b="b" t="t" l="l"/>
            <a:pathLst>
              <a:path h="1242429" w="772565">
                <a:moveTo>
                  <a:pt x="0" y="0"/>
                </a:moveTo>
                <a:lnTo>
                  <a:pt x="772565" y="0"/>
                </a:lnTo>
                <a:lnTo>
                  <a:pt x="772565" y="1242429"/>
                </a:lnTo>
                <a:lnTo>
                  <a:pt x="0" y="12424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739323" y="2386825"/>
            <a:ext cx="10517355" cy="5258678"/>
          </a:xfrm>
          <a:custGeom>
            <a:avLst/>
            <a:gdLst/>
            <a:ahLst/>
            <a:cxnLst/>
            <a:rect r="r" b="b" t="t" l="l"/>
            <a:pathLst>
              <a:path h="5258678" w="10517355">
                <a:moveTo>
                  <a:pt x="0" y="0"/>
                </a:moveTo>
                <a:lnTo>
                  <a:pt x="10517356" y="0"/>
                </a:lnTo>
                <a:lnTo>
                  <a:pt x="10517356" y="5258677"/>
                </a:lnTo>
                <a:lnTo>
                  <a:pt x="0" y="5258677"/>
                </a:lnTo>
                <a:lnTo>
                  <a:pt x="0" y="0"/>
                </a:lnTo>
                <a:close/>
              </a:path>
            </a:pathLst>
          </a:custGeom>
          <a:blipFill>
            <a:blip r:embed="rId4"/>
            <a:stretch>
              <a:fillRect l="0" t="0" r="0" b="0"/>
            </a:stretch>
          </a:blipFill>
        </p:spPr>
      </p:sp>
      <p:sp>
        <p:nvSpPr>
          <p:cNvPr name="TextBox 8" id="8"/>
          <p:cNvSpPr txBox="true"/>
          <p:nvPr/>
        </p:nvSpPr>
        <p:spPr>
          <a:xfrm rot="0">
            <a:off x="379" y="1028700"/>
            <a:ext cx="8941496" cy="1524000"/>
          </a:xfrm>
          <a:prstGeom prst="rect">
            <a:avLst/>
          </a:prstGeom>
        </p:spPr>
        <p:txBody>
          <a:bodyPr anchor="t" rtlCol="false" tIns="0" lIns="0" bIns="0" rIns="0">
            <a:spAutoFit/>
          </a:bodyPr>
          <a:lstStyle/>
          <a:p>
            <a:pPr marL="0" indent="0" lvl="0">
              <a:lnSpc>
                <a:spcPts val="6000"/>
              </a:lnSpc>
              <a:spcBef>
                <a:spcPct val="0"/>
              </a:spcBef>
            </a:pPr>
            <a:r>
              <a:rPr lang="en-US" sz="5000" spc="-95">
                <a:solidFill>
                  <a:srgbClr val="FFFFFF"/>
                </a:solidFill>
                <a:latin typeface="Montserrat Bold"/>
              </a:rPr>
              <a:t>The main functionality of the perceptron are:-</a:t>
            </a:r>
          </a:p>
        </p:txBody>
      </p:sp>
      <p:sp>
        <p:nvSpPr>
          <p:cNvPr name="TextBox 9" id="9"/>
          <p:cNvSpPr txBox="true"/>
          <p:nvPr/>
        </p:nvSpPr>
        <p:spPr>
          <a:xfrm rot="0">
            <a:off x="956514" y="5071389"/>
            <a:ext cx="6782809" cy="990600"/>
          </a:xfrm>
          <a:prstGeom prst="rect">
            <a:avLst/>
          </a:prstGeom>
        </p:spPr>
        <p:txBody>
          <a:bodyPr anchor="t" rtlCol="false" tIns="0" lIns="0" bIns="0" rIns="0">
            <a:spAutoFit/>
          </a:bodyPr>
          <a:lstStyle/>
          <a:p>
            <a:pPr marL="647700" indent="-323850" lvl="1">
              <a:lnSpc>
                <a:spcPts val="3900"/>
              </a:lnSpc>
              <a:buFont typeface="Arial"/>
              <a:buChar char="•"/>
            </a:pPr>
            <a:r>
              <a:rPr lang="en-US" sz="3000" spc="-60">
                <a:solidFill>
                  <a:srgbClr val="FFFFFF"/>
                </a:solidFill>
                <a:latin typeface="Josefin Sans"/>
              </a:rPr>
              <a:t>Weight them up and sum it up.</a:t>
            </a:r>
          </a:p>
          <a:p>
            <a:pPr marL="0" indent="0" lvl="0">
              <a:lnSpc>
                <a:spcPts val="39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3193D"/>
        </a:solidFill>
      </p:bgPr>
    </p:bg>
    <p:spTree>
      <p:nvGrpSpPr>
        <p:cNvPr id="1" name=""/>
        <p:cNvGrpSpPr/>
        <p:nvPr/>
      </p:nvGrpSpPr>
      <p:grpSpPr>
        <a:xfrm>
          <a:off x="0" y="0"/>
          <a:ext cx="0" cy="0"/>
          <a:chOff x="0" y="0"/>
          <a:chExt cx="0" cy="0"/>
        </a:xfrm>
      </p:grpSpPr>
      <p:sp>
        <p:nvSpPr>
          <p:cNvPr name="TextBox 2" id="2"/>
          <p:cNvSpPr txBox="true"/>
          <p:nvPr/>
        </p:nvSpPr>
        <p:spPr>
          <a:xfrm rot="0">
            <a:off x="1028700" y="3820631"/>
            <a:ext cx="8002081" cy="3962400"/>
          </a:xfrm>
          <a:prstGeom prst="rect">
            <a:avLst/>
          </a:prstGeom>
        </p:spPr>
        <p:txBody>
          <a:bodyPr anchor="t" rtlCol="false" tIns="0" lIns="0" bIns="0" rIns="0">
            <a:spAutoFit/>
          </a:bodyPr>
          <a:lstStyle/>
          <a:p>
            <a:pPr marL="0" indent="0" lvl="0">
              <a:lnSpc>
                <a:spcPts val="3900"/>
              </a:lnSpc>
            </a:pPr>
            <a:r>
              <a:rPr lang="en-US" sz="3000" spc="-60">
                <a:solidFill>
                  <a:srgbClr val="FFFFFF"/>
                </a:solidFill>
                <a:latin typeface="Josefin Sans"/>
              </a:rPr>
              <a:t>Multi-layer perception is also known as MLP. It is fully connected dense layers, which transform any input dimension to the desired dimension. A multi-layer perception is a neural network that has multiple layers. To create a neural network we combine neurons together so that the outputs of some neurons are inputs of other neurons.</a:t>
            </a:r>
          </a:p>
        </p:txBody>
      </p:sp>
      <p:sp>
        <p:nvSpPr>
          <p:cNvPr name="Freeform 3" id="3"/>
          <p:cNvSpPr/>
          <p:nvPr/>
        </p:nvSpPr>
        <p:spPr>
          <a:xfrm flipH="false" flipV="false" rot="0">
            <a:off x="-948781" y="6792431"/>
            <a:ext cx="8115300" cy="3437936"/>
          </a:xfrm>
          <a:custGeom>
            <a:avLst/>
            <a:gdLst/>
            <a:ahLst/>
            <a:cxnLst/>
            <a:rect r="r" b="b" t="t" l="l"/>
            <a:pathLst>
              <a:path h="3437936" w="8115300">
                <a:moveTo>
                  <a:pt x="0" y="0"/>
                </a:moveTo>
                <a:lnTo>
                  <a:pt x="8115300" y="0"/>
                </a:lnTo>
                <a:lnTo>
                  <a:pt x="8115300" y="3437936"/>
                </a:lnTo>
                <a:lnTo>
                  <a:pt x="0" y="3437936"/>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1121481" y="56633"/>
            <a:ext cx="8115300" cy="3437936"/>
          </a:xfrm>
          <a:custGeom>
            <a:avLst/>
            <a:gdLst/>
            <a:ahLst/>
            <a:cxnLst/>
            <a:rect r="r" b="b" t="t" l="l"/>
            <a:pathLst>
              <a:path h="3437936" w="8115300">
                <a:moveTo>
                  <a:pt x="0" y="3437936"/>
                </a:moveTo>
                <a:lnTo>
                  <a:pt x="8115300" y="3437936"/>
                </a:lnTo>
                <a:lnTo>
                  <a:pt x="8115300" y="0"/>
                </a:lnTo>
                <a:lnTo>
                  <a:pt x="0" y="0"/>
                </a:lnTo>
                <a:lnTo>
                  <a:pt x="0" y="3437936"/>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030781" y="3332385"/>
            <a:ext cx="8807084" cy="4976993"/>
          </a:xfrm>
          <a:custGeom>
            <a:avLst/>
            <a:gdLst/>
            <a:ahLst/>
            <a:cxnLst/>
            <a:rect r="r" b="b" t="t" l="l"/>
            <a:pathLst>
              <a:path h="4976993" w="8807084">
                <a:moveTo>
                  <a:pt x="0" y="0"/>
                </a:moveTo>
                <a:lnTo>
                  <a:pt x="8807084" y="0"/>
                </a:lnTo>
                <a:lnTo>
                  <a:pt x="8807084" y="4976993"/>
                </a:lnTo>
                <a:lnTo>
                  <a:pt x="0" y="4976993"/>
                </a:lnTo>
                <a:lnTo>
                  <a:pt x="0" y="0"/>
                </a:lnTo>
                <a:close/>
              </a:path>
            </a:pathLst>
          </a:custGeom>
          <a:blipFill>
            <a:blip r:embed="rId4"/>
            <a:stretch>
              <a:fillRect l="0" t="-175" r="-4640" b="-175"/>
            </a:stretch>
          </a:blipFill>
        </p:spPr>
      </p:sp>
      <p:sp>
        <p:nvSpPr>
          <p:cNvPr name="TextBox 6" id="6"/>
          <p:cNvSpPr txBox="true"/>
          <p:nvPr/>
        </p:nvSpPr>
        <p:spPr>
          <a:xfrm rot="0">
            <a:off x="1028700" y="1028700"/>
            <a:ext cx="8002081" cy="2114550"/>
          </a:xfrm>
          <a:prstGeom prst="rect">
            <a:avLst/>
          </a:prstGeom>
        </p:spPr>
        <p:txBody>
          <a:bodyPr anchor="t" rtlCol="false" tIns="0" lIns="0" bIns="0" rIns="0">
            <a:spAutoFit/>
          </a:bodyPr>
          <a:lstStyle/>
          <a:p>
            <a:pPr marL="0" indent="0" lvl="0">
              <a:lnSpc>
                <a:spcPts val="8399"/>
              </a:lnSpc>
              <a:spcBef>
                <a:spcPct val="0"/>
              </a:spcBef>
            </a:pPr>
            <a:r>
              <a:rPr lang="en-US" sz="6999" spc="-132">
                <a:solidFill>
                  <a:srgbClr val="FFFFFF"/>
                </a:solidFill>
                <a:latin typeface="Montserrat Semi-Bold"/>
              </a:rPr>
              <a:t>Multi-Layer Perceptron</a:t>
            </a:r>
          </a:p>
        </p:txBody>
      </p:sp>
      <p:sp>
        <p:nvSpPr>
          <p:cNvPr name="TextBox 7" id="7"/>
          <p:cNvSpPr txBox="true"/>
          <p:nvPr/>
        </p:nvSpPr>
        <p:spPr>
          <a:xfrm rot="0">
            <a:off x="10410799" y="8767127"/>
            <a:ext cx="3544193"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1/(1+e^(-x))</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3193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63866" y="-497892"/>
            <a:ext cx="501468" cy="2154744"/>
          </a:xfrm>
          <a:custGeom>
            <a:avLst/>
            <a:gdLst/>
            <a:ahLst/>
            <a:cxnLst/>
            <a:rect r="r" b="b" t="t" l="l"/>
            <a:pathLst>
              <a:path h="2154744" w="501468">
                <a:moveTo>
                  <a:pt x="0" y="0"/>
                </a:moveTo>
                <a:lnTo>
                  <a:pt x="501467" y="0"/>
                </a:lnTo>
                <a:lnTo>
                  <a:pt x="501467" y="2154744"/>
                </a:lnTo>
                <a:lnTo>
                  <a:pt x="0" y="21547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337227" y="7767210"/>
            <a:ext cx="501468" cy="2154744"/>
          </a:xfrm>
          <a:custGeom>
            <a:avLst/>
            <a:gdLst/>
            <a:ahLst/>
            <a:cxnLst/>
            <a:rect r="r" b="b" t="t" l="l"/>
            <a:pathLst>
              <a:path h="2154744" w="501468">
                <a:moveTo>
                  <a:pt x="0" y="2154744"/>
                </a:moveTo>
                <a:lnTo>
                  <a:pt x="501468" y="2154744"/>
                </a:lnTo>
                <a:lnTo>
                  <a:pt x="501468" y="0"/>
                </a:lnTo>
                <a:lnTo>
                  <a:pt x="0" y="0"/>
                </a:lnTo>
                <a:lnTo>
                  <a:pt x="0" y="215474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286745" y="4022896"/>
            <a:ext cx="10889640" cy="5235404"/>
          </a:xfrm>
          <a:custGeom>
            <a:avLst/>
            <a:gdLst/>
            <a:ahLst/>
            <a:cxnLst/>
            <a:rect r="r" b="b" t="t" l="l"/>
            <a:pathLst>
              <a:path h="5235404" w="10889640">
                <a:moveTo>
                  <a:pt x="0" y="0"/>
                </a:moveTo>
                <a:lnTo>
                  <a:pt x="10889640" y="0"/>
                </a:lnTo>
                <a:lnTo>
                  <a:pt x="10889640" y="5235404"/>
                </a:lnTo>
                <a:lnTo>
                  <a:pt x="0" y="5235404"/>
                </a:lnTo>
                <a:lnTo>
                  <a:pt x="0" y="0"/>
                </a:lnTo>
                <a:close/>
              </a:path>
            </a:pathLst>
          </a:custGeom>
          <a:blipFill>
            <a:blip r:embed="rId6"/>
            <a:stretch>
              <a:fillRect l="0" t="0" r="0" b="0"/>
            </a:stretch>
          </a:blipFill>
        </p:spPr>
      </p:sp>
      <p:sp>
        <p:nvSpPr>
          <p:cNvPr name="TextBox 5" id="5"/>
          <p:cNvSpPr txBox="true"/>
          <p:nvPr/>
        </p:nvSpPr>
        <p:spPr>
          <a:xfrm rot="0">
            <a:off x="1028700" y="1377315"/>
            <a:ext cx="6258045" cy="8909685"/>
          </a:xfrm>
          <a:prstGeom prst="rect">
            <a:avLst/>
          </a:prstGeom>
        </p:spPr>
        <p:txBody>
          <a:bodyPr anchor="t" rtlCol="false" tIns="0" lIns="0" bIns="0" rIns="0">
            <a:spAutoFit/>
          </a:bodyPr>
          <a:lstStyle/>
          <a:p>
            <a:pPr>
              <a:lnSpc>
                <a:spcPts val="5040"/>
              </a:lnSpc>
            </a:pPr>
            <a:r>
              <a:rPr lang="en-US" sz="3600">
                <a:solidFill>
                  <a:srgbClr val="FFFFFF"/>
                </a:solidFill>
                <a:latin typeface="Josefin Sans"/>
              </a:rPr>
              <a:t>1. Visualizing the input data</a:t>
            </a:r>
          </a:p>
          <a:p>
            <a:pPr>
              <a:lnSpc>
                <a:spcPts val="5040"/>
              </a:lnSpc>
            </a:pPr>
            <a:r>
              <a:rPr lang="en-US" sz="3600">
                <a:solidFill>
                  <a:srgbClr val="FFFFFF"/>
                </a:solidFill>
                <a:latin typeface="Josefin Sans"/>
              </a:rPr>
              <a:t>2. Deciding the shapes of Weight and bias matrix</a:t>
            </a:r>
          </a:p>
          <a:p>
            <a:pPr>
              <a:lnSpc>
                <a:spcPts val="5040"/>
              </a:lnSpc>
            </a:pPr>
            <a:r>
              <a:rPr lang="en-US" sz="3600">
                <a:solidFill>
                  <a:srgbClr val="FFFFFF"/>
                </a:solidFill>
                <a:latin typeface="Josefin Sans"/>
              </a:rPr>
              <a:t>3. Initializing matrix, function to be used</a:t>
            </a:r>
          </a:p>
          <a:p>
            <a:pPr>
              <a:lnSpc>
                <a:spcPts val="5040"/>
              </a:lnSpc>
            </a:pPr>
            <a:r>
              <a:rPr lang="en-US" sz="3600">
                <a:solidFill>
                  <a:srgbClr val="FFFFFF"/>
                </a:solidFill>
                <a:latin typeface="Josefin Sans"/>
              </a:rPr>
              <a:t>4. Implementing the forward propagation method</a:t>
            </a:r>
          </a:p>
          <a:p>
            <a:pPr>
              <a:lnSpc>
                <a:spcPts val="5040"/>
              </a:lnSpc>
            </a:pPr>
            <a:r>
              <a:rPr lang="en-US" sz="3600">
                <a:solidFill>
                  <a:srgbClr val="FFFFFF"/>
                </a:solidFill>
                <a:latin typeface="Josefin Sans"/>
              </a:rPr>
              <a:t>5. Implementing the cost calculation</a:t>
            </a:r>
          </a:p>
          <a:p>
            <a:pPr>
              <a:lnSpc>
                <a:spcPts val="5040"/>
              </a:lnSpc>
            </a:pPr>
            <a:r>
              <a:rPr lang="en-US" sz="3600">
                <a:solidFill>
                  <a:srgbClr val="FFFFFF"/>
                </a:solidFill>
                <a:latin typeface="Josefin Sans"/>
              </a:rPr>
              <a:t>6. Backpropagation and optimizing</a:t>
            </a:r>
          </a:p>
          <a:p>
            <a:pPr>
              <a:lnSpc>
                <a:spcPts val="5040"/>
              </a:lnSpc>
            </a:pPr>
            <a:r>
              <a:rPr lang="en-US" sz="3600">
                <a:solidFill>
                  <a:srgbClr val="FFFFFF"/>
                </a:solidFill>
                <a:latin typeface="Josefin Sans"/>
              </a:rPr>
              <a:t>7. prediction and visualizing the output</a:t>
            </a:r>
          </a:p>
          <a:p>
            <a:pPr>
              <a:lnSpc>
                <a:spcPts val="5040"/>
              </a:lnSpc>
            </a:pPr>
          </a:p>
        </p:txBody>
      </p:sp>
      <p:sp>
        <p:nvSpPr>
          <p:cNvPr name="TextBox 6" id="6"/>
          <p:cNvSpPr txBox="true"/>
          <p:nvPr/>
        </p:nvSpPr>
        <p:spPr>
          <a:xfrm rot="0">
            <a:off x="8244278" y="569955"/>
            <a:ext cx="8023874" cy="2470785"/>
          </a:xfrm>
          <a:prstGeom prst="rect">
            <a:avLst/>
          </a:prstGeom>
        </p:spPr>
        <p:txBody>
          <a:bodyPr anchor="t" rtlCol="false" tIns="0" lIns="0" bIns="0" rIns="0">
            <a:spAutoFit/>
          </a:bodyPr>
          <a:lstStyle/>
          <a:p>
            <a:pPr algn="r">
              <a:lnSpc>
                <a:spcPts val="4919"/>
              </a:lnSpc>
            </a:pPr>
            <a:r>
              <a:rPr lang="en-US" sz="3999">
                <a:solidFill>
                  <a:srgbClr val="FFFFFF"/>
                </a:solidFill>
                <a:latin typeface="Montserrat Ultra-Bold"/>
              </a:rPr>
              <a:t>Implementation a deep neural network containing a hidden layer with four units and one output layer.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3193D"/>
        </a:solidFill>
      </p:bgPr>
    </p:bg>
    <p:spTree>
      <p:nvGrpSpPr>
        <p:cNvPr id="1" name=""/>
        <p:cNvGrpSpPr/>
        <p:nvPr/>
      </p:nvGrpSpPr>
      <p:grpSpPr>
        <a:xfrm>
          <a:off x="0" y="0"/>
          <a:ext cx="0" cy="0"/>
          <a:chOff x="0" y="0"/>
          <a:chExt cx="0" cy="0"/>
        </a:xfrm>
      </p:grpSpPr>
      <p:sp>
        <p:nvSpPr>
          <p:cNvPr name="Freeform 2" id="2"/>
          <p:cNvSpPr/>
          <p:nvPr/>
        </p:nvSpPr>
        <p:spPr>
          <a:xfrm flipH="false" flipV="false" rot="0">
            <a:off x="6387204" y="4649419"/>
            <a:ext cx="10872096" cy="5039079"/>
          </a:xfrm>
          <a:custGeom>
            <a:avLst/>
            <a:gdLst/>
            <a:ahLst/>
            <a:cxnLst/>
            <a:rect r="r" b="b" t="t" l="l"/>
            <a:pathLst>
              <a:path h="5039079" w="10872096">
                <a:moveTo>
                  <a:pt x="0" y="0"/>
                </a:moveTo>
                <a:lnTo>
                  <a:pt x="10872096" y="0"/>
                </a:lnTo>
                <a:lnTo>
                  <a:pt x="10872096" y="5039078"/>
                </a:lnTo>
                <a:lnTo>
                  <a:pt x="0" y="5039078"/>
                </a:lnTo>
                <a:lnTo>
                  <a:pt x="0" y="0"/>
                </a:lnTo>
                <a:close/>
              </a:path>
            </a:pathLst>
          </a:custGeom>
          <a:blipFill>
            <a:blip r:embed="rId2"/>
            <a:stretch>
              <a:fillRect l="0" t="0" r="0" b="0"/>
            </a:stretch>
          </a:blipFill>
        </p:spPr>
      </p:sp>
      <p:sp>
        <p:nvSpPr>
          <p:cNvPr name="TextBox 3" id="3"/>
          <p:cNvSpPr txBox="true"/>
          <p:nvPr/>
        </p:nvSpPr>
        <p:spPr>
          <a:xfrm rot="0">
            <a:off x="1028700" y="266700"/>
            <a:ext cx="8002081" cy="1524000"/>
          </a:xfrm>
          <a:prstGeom prst="rect">
            <a:avLst/>
          </a:prstGeom>
        </p:spPr>
        <p:txBody>
          <a:bodyPr anchor="t" rtlCol="false" tIns="0" lIns="0" bIns="0" rIns="0">
            <a:spAutoFit/>
          </a:bodyPr>
          <a:lstStyle/>
          <a:p>
            <a:pPr marL="0" indent="0" lvl="0">
              <a:lnSpc>
                <a:spcPts val="6000"/>
              </a:lnSpc>
              <a:spcBef>
                <a:spcPct val="0"/>
              </a:spcBef>
            </a:pPr>
            <a:r>
              <a:rPr lang="en-US" sz="5000" spc="-95">
                <a:solidFill>
                  <a:srgbClr val="FFFFFF"/>
                </a:solidFill>
                <a:latin typeface="Montserrat Semi-Bold"/>
              </a:rPr>
              <a:t>What is Activation Function?</a:t>
            </a:r>
          </a:p>
        </p:txBody>
      </p:sp>
      <p:sp>
        <p:nvSpPr>
          <p:cNvPr name="TextBox 4" id="4"/>
          <p:cNvSpPr txBox="true"/>
          <p:nvPr/>
        </p:nvSpPr>
        <p:spPr>
          <a:xfrm rot="0">
            <a:off x="460124" y="2042516"/>
            <a:ext cx="8002081" cy="1968500"/>
          </a:xfrm>
          <a:prstGeom prst="rect">
            <a:avLst/>
          </a:prstGeom>
        </p:spPr>
        <p:txBody>
          <a:bodyPr anchor="t" rtlCol="false" tIns="0" lIns="0" bIns="0" rIns="0">
            <a:spAutoFit/>
          </a:bodyPr>
          <a:lstStyle/>
          <a:p>
            <a:pPr marL="0" indent="0" lvl="0">
              <a:lnSpc>
                <a:spcPts val="5199"/>
              </a:lnSpc>
            </a:pPr>
            <a:r>
              <a:rPr lang="en-US" sz="3999" spc="-79">
                <a:solidFill>
                  <a:srgbClr val="FFFFFF"/>
                </a:solidFill>
                <a:latin typeface="Josefin Sans"/>
              </a:rPr>
              <a:t>It calculates the ‘weighted sum’ of its inputs and adds a bias, as shown in the figure below by the net input.</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13193D"/>
        </a:solidFill>
      </p:bgPr>
    </p:bg>
    <p:spTree>
      <p:nvGrpSpPr>
        <p:cNvPr id="1" name=""/>
        <p:cNvGrpSpPr/>
        <p:nvPr/>
      </p:nvGrpSpPr>
      <p:grpSpPr>
        <a:xfrm>
          <a:off x="0" y="0"/>
          <a:ext cx="0" cy="0"/>
          <a:chOff x="0" y="0"/>
          <a:chExt cx="0" cy="0"/>
        </a:xfrm>
      </p:grpSpPr>
      <p:sp>
        <p:nvSpPr>
          <p:cNvPr name="TextBox 2" id="2"/>
          <p:cNvSpPr txBox="true"/>
          <p:nvPr/>
        </p:nvSpPr>
        <p:spPr>
          <a:xfrm rot="0">
            <a:off x="300524" y="172726"/>
            <a:ext cx="8002081" cy="1524000"/>
          </a:xfrm>
          <a:prstGeom prst="rect">
            <a:avLst/>
          </a:prstGeom>
        </p:spPr>
        <p:txBody>
          <a:bodyPr anchor="t" rtlCol="false" tIns="0" lIns="0" bIns="0" rIns="0">
            <a:spAutoFit/>
          </a:bodyPr>
          <a:lstStyle/>
          <a:p>
            <a:pPr marL="0" indent="0" lvl="0">
              <a:lnSpc>
                <a:spcPts val="6000"/>
              </a:lnSpc>
              <a:spcBef>
                <a:spcPct val="0"/>
              </a:spcBef>
            </a:pPr>
            <a:r>
              <a:rPr lang="en-US" sz="5000" spc="-95">
                <a:solidFill>
                  <a:srgbClr val="FFFFFF"/>
                </a:solidFill>
                <a:latin typeface="Montserrat Semi-Bold"/>
              </a:rPr>
              <a:t>Types of Activation Functions</a:t>
            </a:r>
          </a:p>
        </p:txBody>
      </p:sp>
      <p:sp>
        <p:nvSpPr>
          <p:cNvPr name="TextBox 3" id="3"/>
          <p:cNvSpPr txBox="true"/>
          <p:nvPr/>
        </p:nvSpPr>
        <p:spPr>
          <a:xfrm rot="0">
            <a:off x="300524" y="2158731"/>
            <a:ext cx="8002081" cy="812800"/>
          </a:xfrm>
          <a:prstGeom prst="rect">
            <a:avLst/>
          </a:prstGeom>
        </p:spPr>
        <p:txBody>
          <a:bodyPr anchor="t" rtlCol="false" tIns="0" lIns="0" bIns="0" rIns="0">
            <a:spAutoFit/>
          </a:bodyPr>
          <a:lstStyle/>
          <a:p>
            <a:pPr marL="1079501" indent="-539750" lvl="1">
              <a:lnSpc>
                <a:spcPts val="6500"/>
              </a:lnSpc>
              <a:buFont typeface="Arial"/>
              <a:buChar char="•"/>
            </a:pPr>
            <a:r>
              <a:rPr lang="en-US" sz="5000" spc="-100">
                <a:solidFill>
                  <a:srgbClr val="FFFFFF"/>
                </a:solidFill>
                <a:latin typeface="Josefin Sans Semi-Bold"/>
              </a:rPr>
              <a:t>STEP FUNCTION:</a:t>
            </a:r>
          </a:p>
        </p:txBody>
      </p:sp>
      <p:sp>
        <p:nvSpPr>
          <p:cNvPr name="TextBox 4" id="4"/>
          <p:cNvSpPr txBox="true"/>
          <p:nvPr/>
        </p:nvSpPr>
        <p:spPr>
          <a:xfrm rot="0">
            <a:off x="699526" y="2890739"/>
            <a:ext cx="8002081" cy="1631950"/>
          </a:xfrm>
          <a:prstGeom prst="rect">
            <a:avLst/>
          </a:prstGeom>
        </p:spPr>
        <p:txBody>
          <a:bodyPr anchor="t" rtlCol="false" tIns="0" lIns="0" bIns="0" rIns="0">
            <a:spAutoFit/>
          </a:bodyPr>
          <a:lstStyle/>
          <a:p>
            <a:pPr>
              <a:lnSpc>
                <a:spcPts val="6500"/>
              </a:lnSpc>
            </a:pPr>
            <a:r>
              <a:rPr lang="en-US" sz="5000" spc="-100">
                <a:solidFill>
                  <a:srgbClr val="FFFFFF"/>
                </a:solidFill>
                <a:latin typeface="Josefin Sans"/>
              </a:rPr>
              <a:t>f(x)=1, if x&gt;0</a:t>
            </a:r>
          </a:p>
          <a:p>
            <a:pPr marL="0" indent="0" lvl="0">
              <a:lnSpc>
                <a:spcPts val="6500"/>
              </a:lnSpc>
            </a:pPr>
            <a:r>
              <a:rPr lang="en-US" sz="5000" spc="-100">
                <a:solidFill>
                  <a:srgbClr val="FFFFFF"/>
                </a:solidFill>
                <a:latin typeface="Josefin Sans"/>
              </a:rPr>
              <a:t>f(x)=0, if x&lt;=0</a:t>
            </a:r>
          </a:p>
        </p:txBody>
      </p:sp>
      <p:sp>
        <p:nvSpPr>
          <p:cNvPr name="TextBox 5" id="5"/>
          <p:cNvSpPr txBox="true"/>
          <p:nvPr/>
        </p:nvSpPr>
        <p:spPr>
          <a:xfrm rot="0">
            <a:off x="699526" y="5475061"/>
            <a:ext cx="8002081" cy="812800"/>
          </a:xfrm>
          <a:prstGeom prst="rect">
            <a:avLst/>
          </a:prstGeom>
        </p:spPr>
        <p:txBody>
          <a:bodyPr anchor="t" rtlCol="false" tIns="0" lIns="0" bIns="0" rIns="0">
            <a:spAutoFit/>
          </a:bodyPr>
          <a:lstStyle/>
          <a:p>
            <a:pPr>
              <a:lnSpc>
                <a:spcPts val="6500"/>
              </a:lnSpc>
            </a:pPr>
            <a:r>
              <a:rPr lang="en-US" sz="5000" spc="-100">
                <a:solidFill>
                  <a:srgbClr val="FFFFFF"/>
                </a:solidFill>
                <a:latin typeface="Josefin Sans Semi-Bold"/>
              </a:rPr>
              <a:t>2. SIGMOID FUNCTION:</a:t>
            </a:r>
          </a:p>
        </p:txBody>
      </p:sp>
      <p:sp>
        <p:nvSpPr>
          <p:cNvPr name="TextBox 6" id="6"/>
          <p:cNvSpPr txBox="true"/>
          <p:nvPr/>
        </p:nvSpPr>
        <p:spPr>
          <a:xfrm rot="0">
            <a:off x="699526" y="6262206"/>
            <a:ext cx="8002081" cy="812800"/>
          </a:xfrm>
          <a:prstGeom prst="rect">
            <a:avLst/>
          </a:prstGeom>
        </p:spPr>
        <p:txBody>
          <a:bodyPr anchor="t" rtlCol="false" tIns="0" lIns="0" bIns="0" rIns="0">
            <a:spAutoFit/>
          </a:bodyPr>
          <a:lstStyle/>
          <a:p>
            <a:pPr marL="0" indent="0" lvl="0">
              <a:lnSpc>
                <a:spcPts val="6500"/>
              </a:lnSpc>
            </a:pPr>
            <a:r>
              <a:rPr lang="en-US" sz="5000" spc="-100">
                <a:solidFill>
                  <a:srgbClr val="FFFFFF"/>
                </a:solidFill>
                <a:latin typeface="Josefin Sans"/>
              </a:rPr>
              <a:t>1/(1+e^(-x))</a:t>
            </a:r>
          </a:p>
        </p:txBody>
      </p:sp>
      <p:sp>
        <p:nvSpPr>
          <p:cNvPr name="TextBox 7" id="7"/>
          <p:cNvSpPr txBox="true"/>
          <p:nvPr/>
        </p:nvSpPr>
        <p:spPr>
          <a:xfrm rot="0">
            <a:off x="9739011" y="2096662"/>
            <a:ext cx="8002081" cy="812800"/>
          </a:xfrm>
          <a:prstGeom prst="rect">
            <a:avLst/>
          </a:prstGeom>
        </p:spPr>
        <p:txBody>
          <a:bodyPr anchor="t" rtlCol="false" tIns="0" lIns="0" bIns="0" rIns="0">
            <a:spAutoFit/>
          </a:bodyPr>
          <a:lstStyle/>
          <a:p>
            <a:pPr>
              <a:lnSpc>
                <a:spcPts val="6500"/>
              </a:lnSpc>
            </a:pPr>
            <a:r>
              <a:rPr lang="en-US" sz="5000" spc="-100">
                <a:solidFill>
                  <a:srgbClr val="FFFFFF"/>
                </a:solidFill>
                <a:latin typeface="Josefin Sans Semi-Bold"/>
              </a:rPr>
              <a:t>3. RELU</a:t>
            </a:r>
          </a:p>
        </p:txBody>
      </p:sp>
      <p:sp>
        <p:nvSpPr>
          <p:cNvPr name="TextBox 8" id="8"/>
          <p:cNvSpPr txBox="true"/>
          <p:nvPr/>
        </p:nvSpPr>
        <p:spPr>
          <a:xfrm rot="0">
            <a:off x="9739011" y="2883807"/>
            <a:ext cx="8002081" cy="812800"/>
          </a:xfrm>
          <a:prstGeom prst="rect">
            <a:avLst/>
          </a:prstGeom>
        </p:spPr>
        <p:txBody>
          <a:bodyPr anchor="t" rtlCol="false" tIns="0" lIns="0" bIns="0" rIns="0">
            <a:spAutoFit/>
          </a:bodyPr>
          <a:lstStyle/>
          <a:p>
            <a:pPr marL="0" indent="0" lvl="0">
              <a:lnSpc>
                <a:spcPts val="6500"/>
              </a:lnSpc>
            </a:pPr>
            <a:r>
              <a:rPr lang="en-US" sz="5000" spc="-100">
                <a:solidFill>
                  <a:srgbClr val="FFFFFF"/>
                </a:solidFill>
                <a:latin typeface="Josefin Sans"/>
              </a:rPr>
              <a:t>f(x)=max(x,0)</a:t>
            </a:r>
          </a:p>
        </p:txBody>
      </p:sp>
      <p:sp>
        <p:nvSpPr>
          <p:cNvPr name="TextBox 9" id="9"/>
          <p:cNvSpPr txBox="true"/>
          <p:nvPr/>
        </p:nvSpPr>
        <p:spPr>
          <a:xfrm rot="0">
            <a:off x="9739011" y="5444487"/>
            <a:ext cx="8002081" cy="812800"/>
          </a:xfrm>
          <a:prstGeom prst="rect">
            <a:avLst/>
          </a:prstGeom>
        </p:spPr>
        <p:txBody>
          <a:bodyPr anchor="t" rtlCol="false" tIns="0" lIns="0" bIns="0" rIns="0">
            <a:spAutoFit/>
          </a:bodyPr>
          <a:lstStyle/>
          <a:p>
            <a:pPr>
              <a:lnSpc>
                <a:spcPts val="6500"/>
              </a:lnSpc>
            </a:pPr>
            <a:r>
              <a:rPr lang="en-US" sz="5000" spc="-100">
                <a:solidFill>
                  <a:srgbClr val="FFFFFF"/>
                </a:solidFill>
                <a:latin typeface="Josefin Sans Semi-Bold"/>
              </a:rPr>
              <a:t>4.  LEAKY RELU</a:t>
            </a:r>
          </a:p>
        </p:txBody>
      </p:sp>
      <p:sp>
        <p:nvSpPr>
          <p:cNvPr name="TextBox 10" id="10"/>
          <p:cNvSpPr txBox="true"/>
          <p:nvPr/>
        </p:nvSpPr>
        <p:spPr>
          <a:xfrm rot="0">
            <a:off x="9739011" y="6501238"/>
            <a:ext cx="8002081" cy="1631950"/>
          </a:xfrm>
          <a:prstGeom prst="rect">
            <a:avLst/>
          </a:prstGeom>
        </p:spPr>
        <p:txBody>
          <a:bodyPr anchor="t" rtlCol="false" tIns="0" lIns="0" bIns="0" rIns="0">
            <a:spAutoFit/>
          </a:bodyPr>
          <a:lstStyle/>
          <a:p>
            <a:pPr>
              <a:lnSpc>
                <a:spcPts val="6500"/>
              </a:lnSpc>
            </a:pPr>
            <a:r>
              <a:rPr lang="en-US" sz="5000" spc="-100">
                <a:solidFill>
                  <a:srgbClr val="FFFFFF"/>
                </a:solidFill>
                <a:latin typeface="Josefin Sans"/>
              </a:rPr>
              <a:t>f(x)=ax, if x&lt;0</a:t>
            </a:r>
          </a:p>
          <a:p>
            <a:pPr marL="0" indent="0" lvl="0">
              <a:lnSpc>
                <a:spcPts val="6500"/>
              </a:lnSpc>
            </a:pPr>
            <a:r>
              <a:rPr lang="en-US" sz="5000" spc="-100">
                <a:solidFill>
                  <a:srgbClr val="FFFFFF"/>
                </a:solidFill>
                <a:latin typeface="Josefin Sans"/>
              </a:rPr>
              <a:t>f(x)=0, if x&gt;=0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DAFoUQGFzO4</dc:identifier>
  <dcterms:modified xsi:type="dcterms:W3CDTF">2011-08-01T06:04:30Z</dcterms:modified>
  <cp:revision>1</cp:revision>
  <dc:title>Deep Learning</dc:title>
</cp:coreProperties>
</file>